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Agrandir Bold" charset="1" panose="00000800000000000000"/>
      <p:regular r:id="rId13"/>
    </p:embeddedFont>
    <p:embeddedFont>
      <p:font typeface="Agrandir Medium" charset="1" panose="00000600000000000000"/>
      <p:regular r:id="rId14"/>
    </p:embeddedFont>
    <p:embeddedFont>
      <p:font typeface="Agrandir" charset="1" panose="000005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246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62610" y="-4885798"/>
            <a:ext cx="12034645" cy="1203464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060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-47625"/>
              <a:ext cx="660400" cy="784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235348" y="1131524"/>
            <a:ext cx="8023952" cy="802395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3F4E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-47625"/>
              <a:ext cx="660400" cy="784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9706231" y="1366980"/>
            <a:ext cx="7553069" cy="7553039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24999" t="0" r="-24999" b="0"/>
              </a:stretch>
            </a:blipFill>
          </p:spPr>
        </p:sp>
      </p:grpSp>
      <p:sp>
        <p:nvSpPr>
          <p:cNvPr name="AutoShape 10" id="10"/>
          <p:cNvSpPr/>
          <p:nvPr/>
        </p:nvSpPr>
        <p:spPr>
          <a:xfrm rot="0">
            <a:off x="0" y="8877157"/>
            <a:ext cx="427312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0">
            <a:off x="6442493" y="985838"/>
            <a:ext cx="427312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1143156" y="3586682"/>
            <a:ext cx="8519454" cy="2478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200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Annual Sales </a:t>
            </a:r>
          </a:p>
          <a:p>
            <a:pPr algn="l">
              <a:lnSpc>
                <a:spcPts val="9000"/>
              </a:lnSpc>
            </a:pPr>
            <a:r>
              <a:rPr lang="en-US" sz="7200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Dashboard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3156" y="2963747"/>
            <a:ext cx="2679607" cy="461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400">
                <a:solidFill>
                  <a:srgbClr val="FFFFFF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Bicycle &amp; Co.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43156" y="6324886"/>
            <a:ext cx="5636695" cy="874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Presentation By:</a:t>
            </a:r>
          </a:p>
          <a:p>
            <a:pPr algn="l">
              <a:lnSpc>
                <a:spcPts val="3360"/>
              </a:lnSpc>
            </a:pPr>
            <a:r>
              <a:rPr lang="en-US" sz="21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BIGYANDUTT PANDA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4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874682"/>
            <a:ext cx="6536476" cy="6537636"/>
          </a:xfrm>
          <a:custGeom>
            <a:avLst/>
            <a:gdLst/>
            <a:ahLst/>
            <a:cxnLst/>
            <a:rect r="r" b="b" t="t" l="l"/>
            <a:pathLst>
              <a:path h="6537636" w="6536476">
                <a:moveTo>
                  <a:pt x="0" y="0"/>
                </a:moveTo>
                <a:lnTo>
                  <a:pt x="6536476" y="0"/>
                </a:lnTo>
                <a:lnTo>
                  <a:pt x="6536476" y="6537636"/>
                </a:lnTo>
                <a:lnTo>
                  <a:pt x="0" y="65376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50026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23809" y="1448874"/>
            <a:ext cx="4273129" cy="0"/>
          </a:xfrm>
          <a:prstGeom prst="line">
            <a:avLst/>
          </a:prstGeom>
          <a:ln cap="flat" w="381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3596285" y="6465943"/>
            <a:ext cx="4691715" cy="0"/>
          </a:xfrm>
          <a:prstGeom prst="line">
            <a:avLst/>
          </a:prstGeom>
          <a:ln cap="flat" w="381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14521" y="1769674"/>
            <a:ext cx="6564834" cy="7205980"/>
          </a:xfrm>
          <a:custGeom>
            <a:avLst/>
            <a:gdLst/>
            <a:ahLst/>
            <a:cxnLst/>
            <a:rect r="r" b="b" t="t" l="l"/>
            <a:pathLst>
              <a:path h="7205980" w="6564834">
                <a:moveTo>
                  <a:pt x="0" y="0"/>
                </a:moveTo>
                <a:lnTo>
                  <a:pt x="6564834" y="0"/>
                </a:lnTo>
                <a:lnTo>
                  <a:pt x="6564834" y="7205980"/>
                </a:lnTo>
                <a:lnTo>
                  <a:pt x="0" y="72059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5984" r="0" b="-13229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739846" y="3489960"/>
            <a:ext cx="8519454" cy="2063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3240"/>
              </a:lnSpc>
              <a:buFont typeface="Arial"/>
              <a:buChar char="•"/>
            </a:pPr>
            <a:r>
              <a:rPr lang="en-US" sz="1800">
                <a:solidFill>
                  <a:srgbClr val="424642"/>
                </a:solidFill>
                <a:latin typeface="Agrandir"/>
                <a:ea typeface="Agrandir"/>
                <a:cs typeface="Agrandir"/>
                <a:sym typeface="Agrandir"/>
              </a:rPr>
              <a:t>T</a:t>
            </a:r>
            <a:r>
              <a:rPr lang="en-US" sz="1800">
                <a:solidFill>
                  <a:srgbClr val="424642"/>
                </a:solidFill>
                <a:latin typeface="Agrandir"/>
                <a:ea typeface="Agrandir"/>
                <a:cs typeface="Agrandir"/>
                <a:sym typeface="Agrandir"/>
              </a:rPr>
              <a:t>he primary objective of analysing the bicycle shop sales data is to identify key drivers of revenue and profitability, understand customer behaviour, and optimize sales strategies. </a:t>
            </a:r>
          </a:p>
          <a:p>
            <a:pPr algn="l" marL="388620" indent="-194310" lvl="1">
              <a:lnSpc>
                <a:spcPts val="3240"/>
              </a:lnSpc>
              <a:buFont typeface="Arial"/>
              <a:buChar char="•"/>
            </a:pPr>
            <a:r>
              <a:rPr lang="en-US" sz="1800">
                <a:solidFill>
                  <a:srgbClr val="424642"/>
                </a:solidFill>
                <a:latin typeface="Agrandir"/>
                <a:ea typeface="Agrandir"/>
                <a:cs typeface="Agrandir"/>
                <a:sym typeface="Agrandir"/>
              </a:rPr>
              <a:t>The analysis also aims to identify seasonal trends and market opportunities to enhance overall business performance and growth.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39846" y="2244568"/>
            <a:ext cx="8519454" cy="1050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6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Objective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4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068687" y="3243619"/>
            <a:ext cx="5785953" cy="5785929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24999" t="0" r="-2499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961663" y="1014917"/>
            <a:ext cx="4457403" cy="4457403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3F4E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-47625"/>
              <a:ext cx="660400" cy="784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3121430" y="1174692"/>
            <a:ext cx="4137870" cy="4137854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-33500" r="0" b="-3350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3980336"/>
            <a:ext cx="373770" cy="373770"/>
          </a:xfrm>
          <a:custGeom>
            <a:avLst/>
            <a:gdLst/>
            <a:ahLst/>
            <a:cxnLst/>
            <a:rect r="r" b="b" t="t" l="l"/>
            <a:pathLst>
              <a:path h="373770" w="373770">
                <a:moveTo>
                  <a:pt x="0" y="0"/>
                </a:moveTo>
                <a:lnTo>
                  <a:pt x="373770" y="0"/>
                </a:lnTo>
                <a:lnTo>
                  <a:pt x="373770" y="373770"/>
                </a:lnTo>
                <a:lnTo>
                  <a:pt x="0" y="3737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5585" y="4851116"/>
            <a:ext cx="373770" cy="373770"/>
          </a:xfrm>
          <a:custGeom>
            <a:avLst/>
            <a:gdLst/>
            <a:ahLst/>
            <a:cxnLst/>
            <a:rect r="r" b="b" t="t" l="l"/>
            <a:pathLst>
              <a:path h="373770" w="373770">
                <a:moveTo>
                  <a:pt x="0" y="0"/>
                </a:moveTo>
                <a:lnTo>
                  <a:pt x="373770" y="0"/>
                </a:lnTo>
                <a:lnTo>
                  <a:pt x="373770" y="373770"/>
                </a:lnTo>
                <a:lnTo>
                  <a:pt x="0" y="3737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8700" y="5842453"/>
            <a:ext cx="373770" cy="373770"/>
          </a:xfrm>
          <a:custGeom>
            <a:avLst/>
            <a:gdLst/>
            <a:ahLst/>
            <a:cxnLst/>
            <a:rect r="r" b="b" t="t" l="l"/>
            <a:pathLst>
              <a:path h="373770" w="373770">
                <a:moveTo>
                  <a:pt x="0" y="0"/>
                </a:moveTo>
                <a:lnTo>
                  <a:pt x="373770" y="0"/>
                </a:lnTo>
                <a:lnTo>
                  <a:pt x="373770" y="373770"/>
                </a:lnTo>
                <a:lnTo>
                  <a:pt x="0" y="3737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28700" y="6966793"/>
            <a:ext cx="373770" cy="373770"/>
          </a:xfrm>
          <a:custGeom>
            <a:avLst/>
            <a:gdLst/>
            <a:ahLst/>
            <a:cxnLst/>
            <a:rect r="r" b="b" t="t" l="l"/>
            <a:pathLst>
              <a:path h="373770" w="373770">
                <a:moveTo>
                  <a:pt x="0" y="0"/>
                </a:moveTo>
                <a:lnTo>
                  <a:pt x="373770" y="0"/>
                </a:lnTo>
                <a:lnTo>
                  <a:pt x="373770" y="373769"/>
                </a:lnTo>
                <a:lnTo>
                  <a:pt x="0" y="3737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 rot="0">
            <a:off x="23809" y="1448874"/>
            <a:ext cx="4273129" cy="0"/>
          </a:xfrm>
          <a:prstGeom prst="line">
            <a:avLst/>
          </a:prstGeom>
          <a:ln cap="flat" w="381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0">
            <a:off x="13910129" y="9258300"/>
            <a:ext cx="4377871" cy="0"/>
          </a:xfrm>
          <a:prstGeom prst="line">
            <a:avLst/>
          </a:prstGeom>
          <a:ln cap="flat" w="381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1028700" y="3144320"/>
            <a:ext cx="8519454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40"/>
              </a:lnSpc>
              <a:spcBef>
                <a:spcPct val="0"/>
              </a:spcBef>
            </a:pPr>
            <a:r>
              <a:rPr lang="en-US" sz="1800">
                <a:solidFill>
                  <a:srgbClr val="424642"/>
                </a:solidFill>
                <a:latin typeface="Agrandir"/>
                <a:ea typeface="Agrandir"/>
                <a:cs typeface="Agrandir"/>
                <a:sym typeface="Agrandir"/>
              </a:rPr>
              <a:t>Here are the steps &amp; Approach of How i worked on this specificproject:-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1898928"/>
            <a:ext cx="8519454" cy="1050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6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Approach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25080" y="3827936"/>
            <a:ext cx="7530200" cy="834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40"/>
              </a:lnSpc>
              <a:spcBef>
                <a:spcPct val="0"/>
              </a:spcBef>
            </a:pPr>
            <a:r>
              <a:rPr lang="en-US" sz="18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Structuring the Dashboard: Started with PowerPoint for layout design, then moved to Excel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25080" y="5722828"/>
            <a:ext cx="7360114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40"/>
              </a:lnSpc>
              <a:spcBef>
                <a:spcPct val="0"/>
              </a:spcBef>
            </a:pPr>
            <a:r>
              <a:rPr lang="en-US" sz="18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Visual Enhancements: Added charts like Stacked Columns, Bar Charts, Tree Maps, and Donut Charts for a comprehensive view.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25080" y="6795343"/>
            <a:ext cx="6929614" cy="929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99"/>
              </a:lnSpc>
              <a:spcBef>
                <a:spcPct val="0"/>
              </a:spcBef>
            </a:pPr>
            <a:r>
              <a:rPr lang="en-US" sz="1999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Interactive Slicers: Integrated slicers for seamless filtering, enhancing data interaction.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25080" y="4774138"/>
            <a:ext cx="7278749" cy="834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40"/>
              </a:lnSpc>
              <a:spcBef>
                <a:spcPct val="0"/>
              </a:spcBef>
            </a:pPr>
            <a:r>
              <a:rPr lang="en-US" sz="18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Pivot Tables &amp; Formulas: Utilized Pivot Tables, along with functions like INDEX-MATCH  to display real-time data.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246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239250"/>
            <a:ext cx="427312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3751149" y="1453832"/>
            <a:ext cx="4722308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631108" y="1898015"/>
            <a:ext cx="12481195" cy="6906394"/>
          </a:xfrm>
          <a:custGeom>
            <a:avLst/>
            <a:gdLst/>
            <a:ahLst/>
            <a:cxnLst/>
            <a:rect r="r" b="b" t="t" l="l"/>
            <a:pathLst>
              <a:path h="6906394" w="12481195">
                <a:moveTo>
                  <a:pt x="0" y="0"/>
                </a:moveTo>
                <a:lnTo>
                  <a:pt x="12481195" y="0"/>
                </a:lnTo>
                <a:lnTo>
                  <a:pt x="12481195" y="6906394"/>
                </a:lnTo>
                <a:lnTo>
                  <a:pt x="0" y="69063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47725"/>
            <a:ext cx="4471193" cy="1050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600">
                <a:solidFill>
                  <a:srgbClr val="F3F4ED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Dashboard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4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1662630" y="0"/>
            <a:ext cx="11652016" cy="5826008"/>
            <a:chOff x="0" y="0"/>
            <a:chExt cx="6662420" cy="3331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62420" cy="3331210"/>
            </a:xfrm>
            <a:custGeom>
              <a:avLst/>
              <a:gdLst/>
              <a:ahLst/>
              <a:cxnLst/>
              <a:rect r="r" b="b" t="t" l="l"/>
              <a:pathLst>
                <a:path h="3331210" w="6662420">
                  <a:moveTo>
                    <a:pt x="3331210" y="0"/>
                  </a:moveTo>
                  <a:lnTo>
                    <a:pt x="6662420" y="0"/>
                  </a:lnTo>
                  <a:cubicBezTo>
                    <a:pt x="6662420" y="1840230"/>
                    <a:pt x="5171440" y="3331210"/>
                    <a:pt x="3331210" y="3331210"/>
                  </a:cubicBezTo>
                  <a:cubicBezTo>
                    <a:pt x="1490980" y="3331210"/>
                    <a:pt x="0" y="1840230"/>
                    <a:pt x="0" y="0"/>
                  </a:cubicBezTo>
                  <a:lnTo>
                    <a:pt x="3331210" y="0"/>
                  </a:lnTo>
                  <a:close/>
                </a:path>
              </a:pathLst>
            </a:custGeom>
            <a:blipFill>
              <a:blip r:embed="rId2"/>
              <a:stretch>
                <a:fillRect l="0" t="-16666" r="0" b="-16666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 rot="5400000">
            <a:off x="10218313" y="2484844"/>
            <a:ext cx="358140" cy="0"/>
          </a:xfrm>
          <a:prstGeom prst="line">
            <a:avLst/>
          </a:prstGeom>
          <a:ln cap="flat" w="762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0397383" y="2913004"/>
            <a:ext cx="0" cy="358140"/>
          </a:xfrm>
          <a:prstGeom prst="line">
            <a:avLst/>
          </a:prstGeom>
          <a:ln cap="flat" w="762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0403419" y="5951479"/>
            <a:ext cx="0" cy="358140"/>
          </a:xfrm>
          <a:prstGeom prst="line">
            <a:avLst/>
          </a:prstGeom>
          <a:ln cap="flat" w="762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9144000" y="908159"/>
            <a:ext cx="4377871" cy="0"/>
          </a:xfrm>
          <a:prstGeom prst="line">
            <a:avLst/>
          </a:prstGeom>
          <a:ln cap="flat" w="381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0">
            <a:off x="13898250" y="9220200"/>
            <a:ext cx="4377871" cy="0"/>
          </a:xfrm>
          <a:prstGeom prst="line">
            <a:avLst/>
          </a:prstGeom>
          <a:ln cap="flat" w="381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0435483" y="6880216"/>
            <a:ext cx="0" cy="358140"/>
          </a:xfrm>
          <a:prstGeom prst="line">
            <a:avLst/>
          </a:prstGeom>
          <a:ln cap="flat" w="762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10397383" y="5336164"/>
            <a:ext cx="0" cy="358140"/>
          </a:xfrm>
          <a:prstGeom prst="line">
            <a:avLst/>
          </a:prstGeom>
          <a:ln cap="flat" w="762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10397383" y="4692274"/>
            <a:ext cx="0" cy="358140"/>
          </a:xfrm>
          <a:prstGeom prst="line">
            <a:avLst/>
          </a:prstGeom>
          <a:ln cap="flat" w="762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0397383" y="4048384"/>
            <a:ext cx="0" cy="358140"/>
          </a:xfrm>
          <a:prstGeom prst="line">
            <a:avLst/>
          </a:prstGeom>
          <a:ln cap="flat" w="762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10397383" y="3480694"/>
            <a:ext cx="0" cy="358140"/>
          </a:xfrm>
          <a:prstGeom prst="line">
            <a:avLst/>
          </a:prstGeom>
          <a:ln cap="flat" w="762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-3935816" y="5951479"/>
            <a:ext cx="10644896" cy="7096597"/>
          </a:xfrm>
          <a:custGeom>
            <a:avLst/>
            <a:gdLst/>
            <a:ahLst/>
            <a:cxnLst/>
            <a:rect r="r" b="b" t="t" l="l"/>
            <a:pathLst>
              <a:path h="7096597" w="10644896">
                <a:moveTo>
                  <a:pt x="0" y="0"/>
                </a:moveTo>
                <a:lnTo>
                  <a:pt x="10644896" y="0"/>
                </a:lnTo>
                <a:lnTo>
                  <a:pt x="10644896" y="7096597"/>
                </a:lnTo>
                <a:lnTo>
                  <a:pt x="0" y="70965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441519" y="1007834"/>
            <a:ext cx="7846481" cy="1050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7000"/>
              </a:lnSpc>
              <a:spcBef>
                <a:spcPct val="0"/>
              </a:spcBef>
            </a:pPr>
            <a:r>
              <a:rPr lang="en-US" sz="56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KPI’s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620566" y="2262594"/>
            <a:ext cx="6425756" cy="43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Total Sales: $118,726,350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620566" y="2831724"/>
            <a:ext cx="6425756" cy="43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Profit: $16,893,702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593285" y="5856229"/>
            <a:ext cx="5857172" cy="766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4"/>
              </a:lnSpc>
            </a:pPr>
            <a:r>
              <a:rPr lang="en-US" sz="206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Sales by Country: Highest in the USA with 16% and lowest in Italy with 9%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620566" y="3399414"/>
            <a:ext cx="6425756" cy="43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Profit Percentage: 14%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620566" y="3967104"/>
            <a:ext cx="6425756" cy="43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Profit Value: $1,125,806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620566" y="4644014"/>
            <a:ext cx="7070768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Top Selling Product: Product ID PROD_ID_002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620566" y="5254884"/>
            <a:ext cx="6425756" cy="43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Top Customers: CUST_ID_004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620566" y="6775441"/>
            <a:ext cx="6425756" cy="829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424642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Sales by Segment: Government leads with 44%, followed by Small Business (36%).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4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365239" cy="10287000"/>
            <a:chOff x="0" y="0"/>
            <a:chExt cx="167644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41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76441">
                  <a:moveTo>
                    <a:pt x="0" y="0"/>
                  </a:moveTo>
                  <a:lnTo>
                    <a:pt x="1676441" y="0"/>
                  </a:lnTo>
                  <a:lnTo>
                    <a:pt x="167644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246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52400"/>
              <a:ext cx="1676441" cy="28617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6365239" y="840828"/>
            <a:ext cx="4377871" cy="0"/>
          </a:xfrm>
          <a:prstGeom prst="line">
            <a:avLst/>
          </a:prstGeom>
          <a:ln cap="flat" w="381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3898250" y="9220200"/>
            <a:ext cx="4377871" cy="0"/>
          </a:xfrm>
          <a:prstGeom prst="line">
            <a:avLst/>
          </a:prstGeom>
          <a:ln cap="flat" w="381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0257086" y="840828"/>
            <a:ext cx="7746458" cy="1478051"/>
            <a:chOff x="0" y="0"/>
            <a:chExt cx="1557421" cy="29716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57421" cy="297161"/>
            </a:xfrm>
            <a:custGeom>
              <a:avLst/>
              <a:gdLst/>
              <a:ahLst/>
              <a:cxnLst/>
              <a:rect r="r" b="b" t="t" l="l"/>
              <a:pathLst>
                <a:path h="297161" w="1557421">
                  <a:moveTo>
                    <a:pt x="0" y="0"/>
                  </a:moveTo>
                  <a:lnTo>
                    <a:pt x="1557421" y="0"/>
                  </a:lnTo>
                  <a:lnTo>
                    <a:pt x="1557421" y="297161"/>
                  </a:lnTo>
                  <a:lnTo>
                    <a:pt x="0" y="297161"/>
                  </a:lnTo>
                  <a:close/>
                </a:path>
              </a:pathLst>
            </a:custGeom>
            <a:solidFill>
              <a:srgbClr val="F3F4ED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200025"/>
              <a:ext cx="1557421" cy="497186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 marL="0" indent="0" lvl="1">
                <a:lnSpc>
                  <a:spcPts val="7000"/>
                </a:lnSpc>
                <a:spcBef>
                  <a:spcPct val="0"/>
                </a:spcBef>
              </a:pPr>
              <a:r>
                <a:rPr lang="en-US" sz="5600">
                  <a:solidFill>
                    <a:srgbClr val="424642"/>
                  </a:solidFill>
                  <a:latin typeface="Agrandir Medium"/>
                  <a:ea typeface="Agrandir Medium"/>
                  <a:cs typeface="Agrandir Medium"/>
                  <a:sym typeface="Agrandir Medium"/>
                </a:rPr>
                <a:t>Insights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6556292" y="2029164"/>
            <a:ext cx="4350913" cy="6526370"/>
          </a:xfrm>
          <a:custGeom>
            <a:avLst/>
            <a:gdLst/>
            <a:ahLst/>
            <a:cxnLst/>
            <a:rect r="r" b="b" t="t" l="l"/>
            <a:pathLst>
              <a:path h="6526370" w="4350913">
                <a:moveTo>
                  <a:pt x="0" y="0"/>
                </a:moveTo>
                <a:lnTo>
                  <a:pt x="4350913" y="0"/>
                </a:lnTo>
                <a:lnTo>
                  <a:pt x="4350913" y="6526370"/>
                </a:lnTo>
                <a:lnTo>
                  <a:pt x="0" y="6526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205378" y="160283"/>
            <a:ext cx="4350913" cy="6526370"/>
          </a:xfrm>
          <a:custGeom>
            <a:avLst/>
            <a:gdLst/>
            <a:ahLst/>
            <a:cxnLst/>
            <a:rect r="r" b="b" t="t" l="l"/>
            <a:pathLst>
              <a:path h="6526370" w="4350913">
                <a:moveTo>
                  <a:pt x="0" y="0"/>
                </a:moveTo>
                <a:lnTo>
                  <a:pt x="4350914" y="0"/>
                </a:lnTo>
                <a:lnTo>
                  <a:pt x="4350914" y="6526370"/>
                </a:lnTo>
                <a:lnTo>
                  <a:pt x="0" y="65263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315226" y="2400848"/>
            <a:ext cx="6688319" cy="493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3240"/>
              </a:lnSpc>
              <a:buFont typeface="Arial"/>
              <a:buChar char="•"/>
            </a:pPr>
            <a:r>
              <a:rPr lang="en-US" sz="1800">
                <a:solidFill>
                  <a:srgbClr val="424642"/>
                </a:solidFill>
                <a:latin typeface="Agrandir"/>
                <a:ea typeface="Agrandir"/>
                <a:cs typeface="Agrandir"/>
                <a:sym typeface="Agrandir"/>
              </a:rPr>
              <a:t>Sales and Profit by Month: The highest sales and profit percentage occurred in July (15%) and August (16%).</a:t>
            </a:r>
          </a:p>
          <a:p>
            <a:pPr algn="l" marL="388620" indent="-194310" lvl="1">
              <a:lnSpc>
                <a:spcPts val="3240"/>
              </a:lnSpc>
              <a:buFont typeface="Arial"/>
              <a:buChar char="•"/>
            </a:pPr>
            <a:r>
              <a:rPr lang="en-US" sz="1800">
                <a:solidFill>
                  <a:srgbClr val="424642"/>
                </a:solidFill>
                <a:latin typeface="Agrandir"/>
                <a:ea typeface="Agrandir"/>
                <a:cs typeface="Agrandir"/>
                <a:sym typeface="Agrandir"/>
              </a:rPr>
              <a:t>Yearly Comparison: A sunburst chart visually compares 2021 and 2022 sales, with a significant increase in 2022.</a:t>
            </a:r>
          </a:p>
          <a:p>
            <a:pPr algn="l" marL="388620" indent="-194310" lvl="1">
              <a:lnSpc>
                <a:spcPts val="3240"/>
              </a:lnSpc>
              <a:buFont typeface="Arial"/>
              <a:buChar char="•"/>
            </a:pPr>
            <a:r>
              <a:rPr lang="en-US" sz="1800">
                <a:solidFill>
                  <a:srgbClr val="424642"/>
                </a:solidFill>
                <a:latin typeface="Agrandir"/>
                <a:ea typeface="Agrandir"/>
                <a:cs typeface="Agrandir"/>
                <a:sym typeface="Agrandir"/>
              </a:rPr>
              <a:t>Sales by Country: The US leads sales, followed by Germany and France, indicating potential market focus areas.</a:t>
            </a:r>
          </a:p>
          <a:p>
            <a:pPr algn="l" marL="388620" indent="-194310" lvl="1">
              <a:lnSpc>
                <a:spcPts val="3240"/>
              </a:lnSpc>
              <a:spcBef>
                <a:spcPct val="0"/>
              </a:spcBef>
              <a:buFont typeface="Arial"/>
              <a:buChar char="•"/>
            </a:pPr>
            <a:r>
              <a:rPr lang="en-US" sz="1800">
                <a:solidFill>
                  <a:srgbClr val="424642"/>
                </a:solidFill>
                <a:latin typeface="Agrandir"/>
                <a:ea typeface="Agrandir"/>
                <a:cs typeface="Agrandir"/>
                <a:sym typeface="Agrandir"/>
              </a:rPr>
              <a:t>Sales by Segment: Government is the most profitable segment, contributing the most to overall sales, which suggests a focus on B2G (Business to Government) strategies.</a:t>
            </a:r>
          </a:p>
          <a:p>
            <a:pPr algn="l" marL="0" indent="0" lvl="0">
              <a:lnSpc>
                <a:spcPts val="32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246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00947" y="-1615325"/>
            <a:ext cx="10383365" cy="1038336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060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-47625"/>
              <a:ext cx="660400" cy="784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-3787756" y="1028700"/>
            <a:ext cx="13716000" cy="8229600"/>
            <a:chOff x="0" y="0"/>
            <a:chExt cx="6350000" cy="381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3810000"/>
            </a:xfrm>
            <a:custGeom>
              <a:avLst/>
              <a:gdLst/>
              <a:ahLst/>
              <a:cxnLst/>
              <a:rect r="r" b="b" t="t" l="l"/>
              <a:pathLst>
                <a:path h="3810000" w="6350000">
                  <a:moveTo>
                    <a:pt x="0" y="1905000"/>
                  </a:moveTo>
                  <a:lnTo>
                    <a:pt x="0" y="1905000"/>
                  </a:lnTo>
                  <a:cubicBezTo>
                    <a:pt x="0" y="853440"/>
                    <a:pt x="853440" y="0"/>
                    <a:pt x="1905000" y="0"/>
                  </a:cubicBezTo>
                  <a:lnTo>
                    <a:pt x="4445000" y="0"/>
                  </a:lnTo>
                  <a:cubicBezTo>
                    <a:pt x="5496560" y="0"/>
                    <a:pt x="6350000" y="853440"/>
                    <a:pt x="6350000" y="1905000"/>
                  </a:cubicBezTo>
                  <a:lnTo>
                    <a:pt x="6350000" y="1905000"/>
                  </a:lnTo>
                  <a:cubicBezTo>
                    <a:pt x="6350000" y="2956560"/>
                    <a:pt x="5496560" y="3810000"/>
                    <a:pt x="4445000" y="3810000"/>
                  </a:cubicBezTo>
                  <a:lnTo>
                    <a:pt x="1905000" y="3810000"/>
                  </a:lnTo>
                  <a:cubicBezTo>
                    <a:pt x="853440" y="3810000"/>
                    <a:pt x="0" y="2956560"/>
                    <a:pt x="0" y="1905000"/>
                  </a:cubicBezTo>
                  <a:close/>
                </a:path>
              </a:pathLst>
            </a:custGeom>
            <a:blipFill>
              <a:blip r:embed="rId2"/>
              <a:stretch>
                <a:fillRect l="0" t="-5555" r="0" b="-5555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 rot="0">
            <a:off x="13910129" y="1028700"/>
            <a:ext cx="4377871" cy="0"/>
          </a:xfrm>
          <a:prstGeom prst="line">
            <a:avLst/>
          </a:prstGeom>
          <a:ln cap="flat" w="381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0">
            <a:off x="6655337" y="8729940"/>
            <a:ext cx="4729789" cy="0"/>
          </a:xfrm>
          <a:prstGeom prst="line">
            <a:avLst/>
          </a:prstGeom>
          <a:ln cap="flat" w="38100">
            <a:solidFill>
              <a:srgbClr val="C0601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1385126" y="3300132"/>
            <a:ext cx="5874174" cy="1492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0000"/>
              </a:lnSpc>
              <a:spcBef>
                <a:spcPct val="0"/>
              </a:spcBef>
            </a:pPr>
            <a:r>
              <a:rPr lang="en-US" sz="8000">
                <a:solidFill>
                  <a:srgbClr val="F3F4ED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Thank You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85126" y="5001868"/>
            <a:ext cx="5874174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1800">
                <a:solidFill>
                  <a:srgbClr val="F3F4ED"/>
                </a:solidFill>
                <a:latin typeface="Agrandir"/>
                <a:ea typeface="Agrandir"/>
                <a:cs typeface="Agrandir"/>
                <a:sym typeface="Agrandir"/>
              </a:rPr>
              <a:t>Presentation By:</a:t>
            </a:r>
          </a:p>
          <a:p>
            <a:pPr algn="l" marL="0" indent="0" lvl="0">
              <a:lnSpc>
                <a:spcPts val="3240"/>
              </a:lnSpc>
              <a:spcBef>
                <a:spcPct val="0"/>
              </a:spcBef>
            </a:pPr>
            <a:r>
              <a:rPr lang="en-US" sz="1800">
                <a:solidFill>
                  <a:srgbClr val="F3F4ED"/>
                </a:solidFill>
                <a:latin typeface="Agrandir"/>
                <a:ea typeface="Agrandir"/>
                <a:cs typeface="Agrandir"/>
                <a:sym typeface="Agrandir"/>
              </a:rPr>
              <a:t>BIGYANDUTT PANDA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DAGOY0XwoJA</dc:identifier>
  <dcterms:modified xsi:type="dcterms:W3CDTF">2011-08-01T06:04:30Z</dcterms:modified>
  <cp:revision>1</cp:revision>
  <dc:title>Dark Green &amp; Orange Travel Bag Store Presentation Template</dc:title>
</cp:coreProperties>
</file>

<file path=docProps/thumbnail.jpeg>
</file>